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9" r:id="rId10"/>
    <p:sldId id="264" r:id="rId11"/>
    <p:sldId id="270" r:id="rId12"/>
    <p:sldId id="271" r:id="rId13"/>
    <p:sldId id="272" r:id="rId14"/>
    <p:sldId id="265" r:id="rId15"/>
    <p:sldId id="266" r:id="rId16"/>
    <p:sldId id="273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618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EE27D0-3387-4DDF-A22E-C38D8786989F}" type="datetimeFigureOut">
              <a:rPr lang="en-US" smtClean="0"/>
              <a:t>10/2/2009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51BE53-6490-4237-A0FD-4B548496FC7B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BE53-6490-4237-A0FD-4B548496FC7B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BE53-6490-4237-A0FD-4B548496FC7B}" type="slidenum">
              <a:rPr lang="en-GB" smtClean="0"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BE53-6490-4237-A0FD-4B548496FC7B}" type="slidenum">
              <a:rPr lang="en-GB" smtClean="0"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BE53-6490-4237-A0FD-4B548496FC7B}" type="slidenum">
              <a:rPr lang="en-GB" smtClean="0"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BE53-6490-4237-A0FD-4B548496FC7B}" type="slidenum">
              <a:rPr lang="en-GB" smtClean="0"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BE53-6490-4237-A0FD-4B548496FC7B}" type="slidenum">
              <a:rPr lang="en-GB" smtClean="0"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BE53-6490-4237-A0FD-4B548496FC7B}" type="slidenum">
              <a:rPr lang="en-GB" smtClean="0"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BE53-6490-4237-A0FD-4B548496FC7B}" type="slidenum">
              <a:rPr lang="en-GB" smtClean="0"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BE53-6490-4237-A0FD-4B548496FC7B}" type="slidenum">
              <a:rPr lang="en-GB" smtClean="0"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BE53-6490-4237-A0FD-4B548496FC7B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BE53-6490-4237-A0FD-4B548496FC7B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BE53-6490-4237-A0FD-4B548496FC7B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BE53-6490-4237-A0FD-4B548496FC7B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BE53-6490-4237-A0FD-4B548496FC7B}" type="slidenum">
              <a:rPr lang="en-GB" smtClean="0"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BE53-6490-4237-A0FD-4B548496FC7B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BE53-6490-4237-A0FD-4B548496FC7B}" type="slidenum">
              <a:rPr lang="en-GB" smtClean="0"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1BE53-6490-4237-A0FD-4B548496FC7B}" type="slidenum">
              <a:rPr lang="en-GB" smtClean="0"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488A-811D-49F1-B421-EE2EB1537974}" type="datetime1">
              <a:rPr lang="en-US" smtClean="0"/>
              <a:t>10/2/2009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D5D-0E0A-465A-A0F5-73379A99ED16}" type="datetime1">
              <a:rPr lang="en-US" smtClean="0"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44FD-2539-4823-A0FC-2A17E67789C0}" type="datetime1">
              <a:rPr lang="en-US" smtClean="0"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2C-E1CF-42E0-B847-EC9DE6F35931}" type="datetime1">
              <a:rPr lang="en-US" smtClean="0"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DB78-916B-4785-9934-A3BD363FA842}" type="datetime1">
              <a:rPr lang="en-US" smtClean="0"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3A05-590B-4D04-B80B-2C6C1A6498BC}" type="datetime1">
              <a:rPr lang="en-US" smtClean="0"/>
              <a:t>10/2/2009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C515C-0BA2-472C-B03A-DA31E2FF68A2}" type="datetime1">
              <a:rPr lang="en-US" smtClean="0"/>
              <a:t>10/2/2009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44E3-456B-4488-8CC5-11541AD39B75}" type="datetime1">
              <a:rPr lang="en-US" smtClean="0"/>
              <a:t>10/2/2009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3A6C7-95FB-4E3B-BDBC-89E7CA0FD9B8}" type="datetime1">
              <a:rPr lang="en-US" smtClean="0"/>
              <a:t>10/2/2009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7CB9-6683-4686-8DAC-F5C455729351}" type="datetime1">
              <a:rPr lang="en-US" smtClean="0"/>
              <a:t>10/2/2009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52EF3-342A-4265-B136-A99631E34C3C}" type="datetime1">
              <a:rPr lang="en-US" smtClean="0"/>
              <a:t>10/2/2009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0B6A09-1944-4E21-92E1-4AD547530B1B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DF94AB-575D-4085-ADE2-19B4C447DF87}" type="datetime1">
              <a:rPr lang="en-US" smtClean="0"/>
              <a:t>10/2/2009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0B6A09-1944-4E21-92E1-4AD547530B1B}" type="slidenum">
              <a:rPr lang="en-GB" smtClean="0"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Web Opinion Mining: How to extract opinions from blogs?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429000"/>
            <a:ext cx="7854696" cy="155213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Authors: </a:t>
            </a:r>
            <a:r>
              <a:rPr lang="de-DE" dirty="0" smtClean="0"/>
              <a:t>Ali </a:t>
            </a:r>
            <a:r>
              <a:rPr lang="de-DE" dirty="0" smtClean="0"/>
              <a:t>Harb, Michel Plantie, Gerard </a:t>
            </a:r>
            <a:r>
              <a:rPr lang="de-DE" dirty="0" smtClean="0"/>
              <a:t>Dray</a:t>
            </a:r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Presented by </a:t>
            </a:r>
          </a:p>
          <a:p>
            <a:r>
              <a:rPr lang="de-DE" dirty="0" smtClean="0"/>
              <a:t>Quratulain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B1696-DAEF-49B5-A258-30765A58ED93}" type="datetime1">
              <a:rPr lang="en-US" smtClean="0"/>
              <a:t>10/2/2009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Phase 2: Adjective extraction </a:t>
            </a:r>
            <a:r>
              <a:rPr lang="en-GB" dirty="0" err="1" smtClean="0"/>
              <a:t>pahse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The </a:t>
            </a:r>
            <a:r>
              <a:rPr lang="en-GB" dirty="0" smtClean="0"/>
              <a:t>corpora built up in the previous phase provide </a:t>
            </a:r>
            <a:r>
              <a:rPr lang="en-GB" dirty="0" smtClean="0"/>
              <a:t>us with </a:t>
            </a:r>
            <a:r>
              <a:rPr lang="en-GB" dirty="0" smtClean="0"/>
              <a:t>documents containing domain-relevant seed </a:t>
            </a:r>
            <a:r>
              <a:rPr lang="en-GB" dirty="0" smtClean="0"/>
              <a:t>adjectives</a:t>
            </a:r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>Within </a:t>
            </a:r>
            <a:r>
              <a:rPr lang="en-GB" dirty="0" smtClean="0"/>
              <a:t>the collected </a:t>
            </a:r>
            <a:r>
              <a:rPr lang="en-GB" dirty="0" smtClean="0"/>
              <a:t>document corpora</a:t>
            </a:r>
            <a:r>
              <a:rPr lang="en-GB" dirty="0" smtClean="0"/>
              <a:t>, </a:t>
            </a:r>
            <a:r>
              <a:rPr lang="en-GB" dirty="0" smtClean="0"/>
              <a:t>compute </a:t>
            </a:r>
            <a:r>
              <a:rPr lang="en-GB" dirty="0" smtClean="0"/>
              <a:t>correlations between the seed </a:t>
            </a:r>
            <a:r>
              <a:rPr lang="en-GB" dirty="0" smtClean="0"/>
              <a:t>words and </a:t>
            </a:r>
            <a:r>
              <a:rPr lang="en-GB" dirty="0" smtClean="0"/>
              <a:t>other </a:t>
            </a:r>
            <a:r>
              <a:rPr lang="en-GB" dirty="0" smtClean="0"/>
              <a:t>adjectives</a:t>
            </a:r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>However</a:t>
            </a:r>
            <a:r>
              <a:rPr lang="en-GB" dirty="0" smtClean="0"/>
              <a:t>, </a:t>
            </a:r>
            <a:r>
              <a:rPr lang="en-GB" dirty="0" smtClean="0"/>
              <a:t>in order </a:t>
            </a:r>
            <a:r>
              <a:rPr lang="en-GB" dirty="0" smtClean="0"/>
              <a:t>to avoid false positive or false negative adjectives </a:t>
            </a:r>
            <a:r>
              <a:rPr lang="en-GB" dirty="0" smtClean="0"/>
              <a:t>they also </a:t>
            </a:r>
            <a:r>
              <a:rPr lang="en-GB" dirty="0" smtClean="0"/>
              <a:t>add new filtering steps.</a:t>
            </a:r>
            <a:endParaRPr lang="en-GB" dirty="0" smtClean="0"/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>This phase follow following steps:</a:t>
            </a:r>
          </a:p>
          <a:p>
            <a:pPr lvl="1">
              <a:lnSpc>
                <a:spcPct val="120000"/>
              </a:lnSpc>
            </a:pPr>
            <a:r>
              <a:rPr lang="en-GB" i="1" dirty="0" err="1" smtClean="0"/>
              <a:t>Preprocessing</a:t>
            </a:r>
            <a:r>
              <a:rPr lang="en-GB" i="1" dirty="0" smtClean="0"/>
              <a:t> and Association Rules </a:t>
            </a:r>
            <a:r>
              <a:rPr lang="en-GB" i="1" dirty="0" smtClean="0"/>
              <a:t>Steps</a:t>
            </a:r>
          </a:p>
          <a:p>
            <a:pPr lvl="1">
              <a:lnSpc>
                <a:spcPct val="120000"/>
              </a:lnSpc>
            </a:pPr>
            <a:r>
              <a:rPr lang="en-GB" i="1" dirty="0" smtClean="0"/>
              <a:t>Filtering step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2C-E1CF-42E0-B847-EC9DE6F35931}" type="datetime1">
              <a:rPr lang="en-US" smtClean="0"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10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Pre-processing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857364"/>
            <a:ext cx="8643998" cy="464347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GB" sz="2000" dirty="0" smtClean="0"/>
              <a:t>In order to compute the correlations between </a:t>
            </a:r>
            <a:r>
              <a:rPr lang="en-GB" sz="2000" dirty="0" smtClean="0"/>
              <a:t>adjectives</a:t>
            </a:r>
          </a:p>
          <a:p>
            <a:pPr>
              <a:lnSpc>
                <a:spcPct val="120000"/>
              </a:lnSpc>
            </a:pPr>
            <a:r>
              <a:rPr lang="en-GB" sz="2000" dirty="0" smtClean="0"/>
              <a:t>Determine the </a:t>
            </a:r>
            <a:r>
              <a:rPr lang="en-GB" sz="2000" dirty="0" smtClean="0"/>
              <a:t>Part-of-Speech tag </a:t>
            </a:r>
            <a:r>
              <a:rPr lang="en-GB" sz="2000" dirty="0" smtClean="0"/>
              <a:t>(Verb</a:t>
            </a:r>
            <a:r>
              <a:rPr lang="en-GB" sz="2000" dirty="0" smtClean="0"/>
              <a:t>, Noun, Adjective, etc.) using </a:t>
            </a:r>
            <a:r>
              <a:rPr lang="en-GB" sz="2000" dirty="0" err="1" smtClean="0"/>
              <a:t>TreeTagger</a:t>
            </a:r>
            <a:r>
              <a:rPr lang="en-GB" sz="2000" dirty="0" smtClean="0"/>
              <a:t> </a:t>
            </a:r>
            <a:r>
              <a:rPr lang="en-GB" sz="2000" dirty="0" smtClean="0"/>
              <a:t>of each word </a:t>
            </a:r>
            <a:r>
              <a:rPr lang="en-GB" sz="2000" dirty="0" smtClean="0"/>
              <a:t>in the learning </a:t>
            </a:r>
            <a:r>
              <a:rPr lang="en-GB" sz="2000" dirty="0" smtClean="0"/>
              <a:t>corpus</a:t>
            </a:r>
          </a:p>
          <a:p>
            <a:pPr>
              <a:lnSpc>
                <a:spcPct val="120000"/>
              </a:lnSpc>
            </a:pPr>
            <a:r>
              <a:rPr lang="en-GB" sz="2000" dirty="0" smtClean="0"/>
              <a:t>we consider adjectives as </a:t>
            </a:r>
            <a:r>
              <a:rPr lang="en-GB" sz="2000" dirty="0" smtClean="0"/>
              <a:t>representative </a:t>
            </a:r>
            <a:r>
              <a:rPr lang="en-GB" sz="2000" dirty="0" smtClean="0"/>
              <a:t>words for specifying </a:t>
            </a:r>
            <a:r>
              <a:rPr lang="en-GB" sz="2000" dirty="0" smtClean="0"/>
              <a:t>opinions therefore </a:t>
            </a:r>
            <a:r>
              <a:rPr lang="en-GB" sz="2000" dirty="0" smtClean="0"/>
              <a:t>only retain the adjectives </a:t>
            </a:r>
            <a:r>
              <a:rPr lang="en-GB" sz="2000" dirty="0" smtClean="0"/>
              <a:t>in the </a:t>
            </a:r>
            <a:r>
              <a:rPr lang="en-GB" sz="2000" dirty="0" smtClean="0"/>
              <a:t>documents</a:t>
            </a:r>
            <a:r>
              <a:rPr lang="en-GB" sz="2000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en-GB" sz="2000" dirty="0" smtClean="0"/>
              <a:t>Then, search for associations </a:t>
            </a:r>
            <a:r>
              <a:rPr lang="en-GB" sz="2000" dirty="0" smtClean="0"/>
              <a:t>between </a:t>
            </a:r>
            <a:r>
              <a:rPr lang="en-GB" sz="2000" dirty="0" smtClean="0"/>
              <a:t>the adjectives </a:t>
            </a:r>
            <a:r>
              <a:rPr lang="en-GB" sz="2000" dirty="0" smtClean="0"/>
              <a:t>contained in the documents and the seed words </a:t>
            </a:r>
            <a:r>
              <a:rPr lang="en-GB" sz="2000" dirty="0" smtClean="0"/>
              <a:t>in the </a:t>
            </a:r>
            <a:r>
              <a:rPr lang="en-GB" sz="2000" dirty="0" smtClean="0"/>
              <a:t>positive and negative seed sets</a:t>
            </a:r>
            <a:r>
              <a:rPr lang="en-GB" sz="2000" dirty="0" smtClean="0"/>
              <a:t>.</a:t>
            </a:r>
          </a:p>
          <a:p>
            <a:pPr lvl="1">
              <a:lnSpc>
                <a:spcPct val="120000"/>
              </a:lnSpc>
            </a:pPr>
            <a:r>
              <a:rPr lang="en-GB" sz="1800" dirty="0" smtClean="0"/>
              <a:t>let I = {adj1, ....</a:t>
            </a:r>
            <a:r>
              <a:rPr lang="en-GB" sz="1800" dirty="0" err="1" smtClean="0"/>
              <a:t>adjn</a:t>
            </a:r>
            <a:r>
              <a:rPr lang="en-GB" sz="1800" dirty="0" smtClean="0"/>
              <a:t>} be a </a:t>
            </a:r>
            <a:r>
              <a:rPr lang="en-GB" sz="1800" dirty="0" smtClean="0"/>
              <a:t>set of adjectives </a:t>
            </a:r>
            <a:r>
              <a:rPr lang="en-GB" sz="1800" dirty="0" smtClean="0"/>
              <a:t>and D a set of </a:t>
            </a:r>
            <a:r>
              <a:rPr lang="en-GB" sz="1800" dirty="0" smtClean="0"/>
              <a:t>sentences</a:t>
            </a:r>
          </a:p>
          <a:p>
            <a:pPr lvl="1">
              <a:lnSpc>
                <a:spcPct val="120000"/>
              </a:lnSpc>
            </a:pPr>
            <a:r>
              <a:rPr lang="en-GB" sz="1800" dirty="0" smtClean="0"/>
              <a:t>An association </a:t>
            </a:r>
            <a:r>
              <a:rPr lang="en-GB" sz="1800" dirty="0" smtClean="0"/>
              <a:t>rule is that </a:t>
            </a:r>
            <a:r>
              <a:rPr lang="en-GB" sz="1800" dirty="0" smtClean="0"/>
              <a:t>X→Y, where X⊂I, Y⊂I, and X </a:t>
            </a:r>
            <a:r>
              <a:rPr lang="en-GB" sz="1800" dirty="0" smtClean="0"/>
              <a:t>∩Y </a:t>
            </a:r>
            <a:r>
              <a:rPr lang="en-GB" sz="1800" dirty="0" smtClean="0"/>
              <a:t>= ⊘</a:t>
            </a:r>
            <a:r>
              <a:rPr lang="en-GB" sz="1800" dirty="0" smtClean="0"/>
              <a:t>.</a:t>
            </a:r>
          </a:p>
          <a:p>
            <a:pPr lvl="1">
              <a:lnSpc>
                <a:spcPct val="120000"/>
              </a:lnSpc>
            </a:pPr>
            <a:r>
              <a:rPr lang="en-GB" sz="1800" dirty="0" smtClean="0"/>
              <a:t>The support of this rule </a:t>
            </a:r>
            <a:r>
              <a:rPr lang="en-GB" sz="1800" dirty="0" smtClean="0"/>
              <a:t>is </a:t>
            </a:r>
            <a:r>
              <a:rPr lang="en-GB" sz="1800" dirty="0" smtClean="0"/>
              <a:t>the </a:t>
            </a:r>
            <a:r>
              <a:rPr lang="en-GB" sz="1800" dirty="0" smtClean="0"/>
              <a:t>percentage </a:t>
            </a:r>
            <a:r>
              <a:rPr lang="en-GB" sz="1800" dirty="0" smtClean="0"/>
              <a:t>of sentences in D containing X∪Y. </a:t>
            </a:r>
            <a:endParaRPr lang="en-GB" sz="1800" dirty="0" smtClean="0"/>
          </a:p>
          <a:p>
            <a:pPr lvl="1">
              <a:lnSpc>
                <a:spcPct val="120000"/>
              </a:lnSpc>
            </a:pPr>
            <a:r>
              <a:rPr lang="en-GB" sz="1800" dirty="0" smtClean="0"/>
              <a:t>The </a:t>
            </a:r>
            <a:r>
              <a:rPr lang="en-GB" sz="1800" dirty="0" smtClean="0"/>
              <a:t>rule X→Y has </a:t>
            </a:r>
            <a:r>
              <a:rPr lang="en-GB" sz="1800" dirty="0" smtClean="0"/>
              <a:t>a confidence </a:t>
            </a:r>
            <a:r>
              <a:rPr lang="en-GB" sz="1800" dirty="0" smtClean="0"/>
              <a:t>ratio c, if c% of sentences from D containing </a:t>
            </a:r>
            <a:r>
              <a:rPr lang="en-GB" sz="1800" dirty="0" smtClean="0"/>
              <a:t>X also </a:t>
            </a:r>
            <a:r>
              <a:rPr lang="en-GB" sz="1800" dirty="0" smtClean="0"/>
              <a:t>contain Y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2C-E1CF-42E0-B847-EC9DE6F35931}" type="datetime1">
              <a:rPr lang="en-US" smtClean="0"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11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Pre-processing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 </a:t>
            </a:r>
            <a:r>
              <a:rPr lang="en-GB" dirty="0" smtClean="0"/>
              <a:t>order </a:t>
            </a:r>
            <a:r>
              <a:rPr lang="en-GB" dirty="0" smtClean="0"/>
              <a:t>to obtain </a:t>
            </a:r>
            <a:r>
              <a:rPr lang="en-GB" dirty="0" smtClean="0"/>
              <a:t>more relevant adjectives we applied the following </a:t>
            </a:r>
            <a:r>
              <a:rPr lang="en-GB" dirty="0" smtClean="0"/>
              <a:t>hypothesis</a:t>
            </a:r>
            <a:r>
              <a:rPr lang="en-GB" dirty="0" smtClean="0"/>
              <a:t>: </a:t>
            </a:r>
            <a:endParaRPr lang="en-GB" dirty="0" smtClean="0"/>
          </a:p>
          <a:p>
            <a:pPr lvl="1"/>
            <a:r>
              <a:rPr lang="en-GB" dirty="0" smtClean="0"/>
              <a:t>the </a:t>
            </a:r>
            <a:r>
              <a:rPr lang="en-GB" dirty="0" smtClean="0"/>
              <a:t>closer a given adjective is to a seed </a:t>
            </a:r>
            <a:r>
              <a:rPr lang="en-GB" dirty="0" smtClean="0"/>
              <a:t>adjective, the </a:t>
            </a:r>
            <a:r>
              <a:rPr lang="en-GB" dirty="0" smtClean="0"/>
              <a:t>greater the similarity in semantic orientation </a:t>
            </a:r>
            <a:r>
              <a:rPr lang="en-GB" dirty="0" smtClean="0"/>
              <a:t>between the </a:t>
            </a:r>
            <a:r>
              <a:rPr lang="en-GB" dirty="0" smtClean="0"/>
              <a:t>two adjectives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Thus, define </a:t>
            </a:r>
            <a:r>
              <a:rPr lang="en-GB" dirty="0" smtClean="0"/>
              <a:t>sentences in terms </a:t>
            </a:r>
            <a:r>
              <a:rPr lang="en-GB" dirty="0" smtClean="0"/>
              <a:t>of window </a:t>
            </a:r>
            <a:r>
              <a:rPr lang="en-GB" dirty="0" smtClean="0"/>
              <a:t>size (WS</a:t>
            </a:r>
            <a:r>
              <a:rPr lang="en-GB" dirty="0" smtClean="0"/>
              <a:t>)</a:t>
            </a:r>
          </a:p>
          <a:p>
            <a:r>
              <a:rPr lang="en-GB" dirty="0" smtClean="0"/>
              <a:t>The WS is the distance between a </a:t>
            </a:r>
            <a:r>
              <a:rPr lang="en-GB" dirty="0" smtClean="0"/>
              <a:t>seed word </a:t>
            </a:r>
            <a:r>
              <a:rPr lang="en-GB" dirty="0" smtClean="0"/>
              <a:t>and an </a:t>
            </a:r>
            <a:r>
              <a:rPr lang="en-GB" dirty="0" smtClean="0"/>
              <a:t>adjective</a:t>
            </a:r>
          </a:p>
          <a:p>
            <a:pPr lvl="1"/>
            <a:r>
              <a:rPr lang="en-GB" dirty="0" smtClean="0"/>
              <a:t>For instance, if the WS is set </a:t>
            </a:r>
            <a:r>
              <a:rPr lang="en-GB" dirty="0" smtClean="0"/>
              <a:t>to 1 </a:t>
            </a:r>
            <a:r>
              <a:rPr lang="en-GB" dirty="0" smtClean="0"/>
              <a:t>that means that a sentence is made up of one </a:t>
            </a:r>
            <a:r>
              <a:rPr lang="en-GB" dirty="0" smtClean="0"/>
              <a:t>adjective before </a:t>
            </a:r>
            <a:r>
              <a:rPr lang="en-GB" dirty="0" smtClean="0"/>
              <a:t>the seed word, the seed word itself and one </a:t>
            </a:r>
            <a:r>
              <a:rPr lang="en-GB" dirty="0" err="1" smtClean="0"/>
              <a:t>adjectiveafter</a:t>
            </a:r>
            <a:r>
              <a:rPr lang="en-GB" dirty="0" smtClean="0"/>
              <a:t> </a:t>
            </a:r>
            <a:r>
              <a:rPr lang="en-GB" dirty="0" smtClean="0"/>
              <a:t>it.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2C-E1CF-42E0-B847-EC9DE6F35931}" type="datetime1">
              <a:rPr lang="en-US" smtClean="0"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12</a:t>
            </a:fld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Filtering step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are interested in adjectives that are strongly </a:t>
            </a:r>
            <a:r>
              <a:rPr lang="en-GB" dirty="0" smtClean="0"/>
              <a:t>correlated </a:t>
            </a:r>
            <a:r>
              <a:rPr lang="en-GB" dirty="0" smtClean="0"/>
              <a:t>with the seed words, from the results </a:t>
            </a:r>
            <a:r>
              <a:rPr lang="en-GB" dirty="0" smtClean="0"/>
              <a:t>obtained </a:t>
            </a:r>
            <a:r>
              <a:rPr lang="en-GB" dirty="0" smtClean="0"/>
              <a:t>in </a:t>
            </a:r>
            <a:r>
              <a:rPr lang="en-GB" dirty="0" smtClean="0"/>
              <a:t>the previous </a:t>
            </a:r>
            <a:r>
              <a:rPr lang="en-GB" dirty="0" smtClean="0"/>
              <a:t>step we only retain rules containing more than </a:t>
            </a:r>
            <a:r>
              <a:rPr lang="en-GB" dirty="0" smtClean="0"/>
              <a:t>one seed </a:t>
            </a:r>
            <a:r>
              <a:rPr lang="en-GB" dirty="0" smtClean="0"/>
              <a:t>word.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2C-E1CF-42E0-B847-EC9DE6F35931}" type="datetime1">
              <a:rPr lang="en-US" smtClean="0"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13</a:t>
            </a:fld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3: Classification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Classify each document </a:t>
            </a:r>
            <a:r>
              <a:rPr lang="en-GB" dirty="0" smtClean="0"/>
              <a:t>according to positive or negative opinions</a:t>
            </a:r>
            <a:r>
              <a:rPr lang="en-GB" dirty="0" smtClean="0"/>
              <a:t>.</a:t>
            </a:r>
          </a:p>
          <a:p>
            <a:r>
              <a:rPr lang="en-GB" dirty="0" smtClean="0"/>
              <a:t>T</a:t>
            </a:r>
            <a:r>
              <a:rPr lang="en-GB" dirty="0" smtClean="0"/>
              <a:t>hey </a:t>
            </a:r>
            <a:r>
              <a:rPr lang="en-GB" dirty="0" smtClean="0"/>
              <a:t>count </a:t>
            </a:r>
            <a:r>
              <a:rPr lang="en-GB" dirty="0" smtClean="0"/>
              <a:t>the number </a:t>
            </a:r>
            <a:r>
              <a:rPr lang="en-GB" dirty="0" smtClean="0"/>
              <a:t>of positive adjectives, then the number of </a:t>
            </a:r>
            <a:r>
              <a:rPr lang="en-GB" dirty="0" smtClean="0"/>
              <a:t>negative adjectives</a:t>
            </a:r>
            <a:r>
              <a:rPr lang="en-GB" dirty="0" smtClean="0"/>
              <a:t>, and simply compute the difference. </a:t>
            </a:r>
            <a:endParaRPr lang="en-GB" dirty="0" smtClean="0"/>
          </a:p>
          <a:p>
            <a:r>
              <a:rPr lang="en-GB" dirty="0" smtClean="0"/>
              <a:t>If </a:t>
            </a:r>
            <a:r>
              <a:rPr lang="en-GB" dirty="0" smtClean="0"/>
              <a:t>the </a:t>
            </a:r>
            <a:r>
              <a:rPr lang="en-GB" dirty="0" smtClean="0"/>
              <a:t>result is </a:t>
            </a:r>
            <a:r>
              <a:rPr lang="en-GB" dirty="0" smtClean="0"/>
              <a:t>positive (resp. negative), the document will be </a:t>
            </a:r>
            <a:r>
              <a:rPr lang="en-GB" dirty="0" smtClean="0"/>
              <a:t>classified in </a:t>
            </a:r>
            <a:r>
              <a:rPr lang="en-GB" dirty="0" smtClean="0"/>
              <a:t>the positive (resp. negative) category. Otherwise, </a:t>
            </a:r>
            <a:r>
              <a:rPr lang="en-GB" dirty="0" smtClean="0"/>
              <a:t>the document </a:t>
            </a:r>
            <a:r>
              <a:rPr lang="en-GB" dirty="0" smtClean="0"/>
              <a:t>is considered to be neutral.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2C-E1CF-42E0-B847-EC9DE6F35931}" type="datetime1">
              <a:rPr lang="en-US" smtClean="0"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14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Present </a:t>
            </a:r>
            <a:r>
              <a:rPr lang="en-GB" dirty="0" smtClean="0"/>
              <a:t>the </a:t>
            </a:r>
            <a:r>
              <a:rPr lang="en-GB" dirty="0" smtClean="0"/>
              <a:t>results of </a:t>
            </a:r>
            <a:r>
              <a:rPr lang="en-GB" dirty="0" smtClean="0"/>
              <a:t>the adjective learning </a:t>
            </a:r>
            <a:r>
              <a:rPr lang="en-GB" dirty="0" smtClean="0"/>
              <a:t> and </a:t>
            </a:r>
            <a:r>
              <a:rPr lang="en-GB" dirty="0" smtClean="0"/>
              <a:t>classification phases, then </a:t>
            </a:r>
            <a:r>
              <a:rPr lang="en-GB" dirty="0" smtClean="0"/>
              <a:t>compare method </a:t>
            </a:r>
            <a:r>
              <a:rPr lang="en-GB" dirty="0" smtClean="0"/>
              <a:t>to a supervised machine learning </a:t>
            </a:r>
            <a:r>
              <a:rPr lang="en-GB" dirty="0" smtClean="0"/>
              <a:t>classification </a:t>
            </a:r>
            <a:r>
              <a:rPr lang="en-GB" dirty="0" smtClean="0"/>
              <a:t>method</a:t>
            </a:r>
            <a:r>
              <a:rPr lang="en-GB" dirty="0" smtClean="0"/>
              <a:t>.</a:t>
            </a:r>
          </a:p>
          <a:p>
            <a:r>
              <a:rPr lang="en-GB" dirty="0" smtClean="0"/>
              <a:t>used </a:t>
            </a:r>
            <a:r>
              <a:rPr lang="en-GB" dirty="0" err="1" smtClean="0"/>
              <a:t>TreeTagger</a:t>
            </a:r>
            <a:r>
              <a:rPr lang="en-GB" dirty="0" smtClean="0"/>
              <a:t> to </a:t>
            </a:r>
            <a:r>
              <a:rPr lang="en-GB" dirty="0" smtClean="0"/>
              <a:t>extract adjectives from document.</a:t>
            </a:r>
          </a:p>
          <a:p>
            <a:r>
              <a:rPr lang="en-GB" dirty="0" smtClean="0"/>
              <a:t>For each seed word, we limited the number </a:t>
            </a:r>
            <a:r>
              <a:rPr lang="en-GB" dirty="0" smtClean="0"/>
              <a:t>of documents </a:t>
            </a:r>
            <a:r>
              <a:rPr lang="en-GB" dirty="0" smtClean="0"/>
              <a:t>extracted by the search engine to </a:t>
            </a:r>
            <a:r>
              <a:rPr lang="en-GB" dirty="0" smtClean="0"/>
              <a:t>300</a:t>
            </a:r>
          </a:p>
          <a:p>
            <a:r>
              <a:rPr lang="en-GB" dirty="0" smtClean="0"/>
              <a:t>In order to study the best distance between seed </a:t>
            </a:r>
            <a:r>
              <a:rPr lang="en-GB" dirty="0" smtClean="0"/>
              <a:t>words and </a:t>
            </a:r>
            <a:r>
              <a:rPr lang="en-GB" dirty="0" smtClean="0"/>
              <a:t>adjectives to be learned, we tested different values </a:t>
            </a:r>
            <a:r>
              <a:rPr lang="en-GB" dirty="0" smtClean="0"/>
              <a:t>for the </a:t>
            </a:r>
            <a:r>
              <a:rPr lang="en-GB" dirty="0" smtClean="0"/>
              <a:t>Window Size parameter from 1 to 3. </a:t>
            </a:r>
            <a:endParaRPr lang="en-GB" dirty="0" smtClean="0"/>
          </a:p>
          <a:p>
            <a:r>
              <a:rPr lang="en-GB" dirty="0" smtClean="0"/>
              <a:t>Then</a:t>
            </a:r>
            <a:r>
              <a:rPr lang="en-GB" dirty="0" smtClean="0"/>
              <a:t>, to </a:t>
            </a:r>
            <a:r>
              <a:rPr lang="en-GB" dirty="0" smtClean="0"/>
              <a:t>extract correlation </a:t>
            </a:r>
            <a:r>
              <a:rPr lang="en-GB" dirty="0" smtClean="0"/>
              <a:t>links between adjectives</a:t>
            </a:r>
            <a:r>
              <a:rPr lang="en-GB" dirty="0" smtClean="0"/>
              <a:t>, </a:t>
            </a:r>
            <a:r>
              <a:rPr lang="en-GB" dirty="0" smtClean="0"/>
              <a:t>use the </a:t>
            </a:r>
            <a:r>
              <a:rPr lang="en-GB" dirty="0" err="1" smtClean="0"/>
              <a:t>Apriori</a:t>
            </a:r>
            <a:r>
              <a:rPr lang="en-GB" dirty="0" smtClean="0"/>
              <a:t> </a:t>
            </a:r>
            <a:r>
              <a:rPr lang="en-GB" dirty="0" smtClean="0"/>
              <a:t>algorithm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2C-E1CF-42E0-B847-EC9DE6F35931}" type="datetime1">
              <a:rPr lang="en-US" smtClean="0"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15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the experiments conducted, the support </a:t>
            </a:r>
            <a:r>
              <a:rPr lang="en-GB" dirty="0" smtClean="0"/>
              <a:t>value ranged </a:t>
            </a:r>
            <a:r>
              <a:rPr lang="en-GB" dirty="0" smtClean="0"/>
              <a:t>from 1 to 3%. For each support value, we </a:t>
            </a:r>
            <a:r>
              <a:rPr lang="en-GB" dirty="0" smtClean="0"/>
              <a:t>obtained two </a:t>
            </a:r>
            <a:r>
              <a:rPr lang="en-GB" dirty="0" smtClean="0"/>
              <a:t>lists: one negative and one positive</a:t>
            </a:r>
            <a:r>
              <a:rPr lang="en-GB" dirty="0" smtClean="0"/>
              <a:t>.</a:t>
            </a:r>
          </a:p>
          <a:p>
            <a:r>
              <a:rPr lang="en-GB" dirty="0" smtClean="0"/>
              <a:t>discarded from these lists any adjectives that were </a:t>
            </a:r>
            <a:r>
              <a:rPr lang="en-GB" dirty="0" smtClean="0"/>
              <a:t>common </a:t>
            </a:r>
            <a:r>
              <a:rPr lang="en-GB" dirty="0" smtClean="0"/>
              <a:t>to both lists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2C-E1CF-42E0-B847-EC9DE6F35931}" type="datetime1">
              <a:rPr lang="en-US" smtClean="0"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16</a:t>
            </a:fld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proposed a new approach for </a:t>
            </a:r>
            <a:r>
              <a:rPr lang="en-GB" dirty="0" smtClean="0"/>
              <a:t>automatically </a:t>
            </a:r>
            <a:r>
              <a:rPr lang="en-GB" dirty="0" smtClean="0"/>
              <a:t>extracting positive and negative adjectives in the </a:t>
            </a:r>
            <a:r>
              <a:rPr lang="en-GB" dirty="0" smtClean="0"/>
              <a:t>context </a:t>
            </a:r>
            <a:r>
              <a:rPr lang="en-GB" dirty="0" smtClean="0"/>
              <a:t>of </a:t>
            </a:r>
            <a:r>
              <a:rPr lang="en-GB" dirty="0" smtClean="0"/>
              <a:t>opinion </a:t>
            </a:r>
            <a:r>
              <a:rPr lang="en-GB" dirty="0" smtClean="0"/>
              <a:t>mining</a:t>
            </a:r>
            <a:r>
              <a:rPr lang="en-GB" dirty="0" smtClean="0"/>
              <a:t>.</a:t>
            </a:r>
          </a:p>
          <a:p>
            <a:r>
              <a:rPr lang="en-GB" dirty="0" smtClean="0"/>
              <a:t>Experiments conducted on </a:t>
            </a:r>
            <a:r>
              <a:rPr lang="en-GB" dirty="0" smtClean="0"/>
              <a:t>training sets </a:t>
            </a:r>
            <a:r>
              <a:rPr lang="en-GB" dirty="0" smtClean="0"/>
              <a:t>(blogs vs. cinema reviews) showed that </a:t>
            </a:r>
            <a:r>
              <a:rPr lang="en-GB" dirty="0" smtClean="0"/>
              <a:t>approach is able </a:t>
            </a:r>
            <a:r>
              <a:rPr lang="en-GB" dirty="0" smtClean="0"/>
              <a:t>to extract relevant adjectives for a specific domain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This method </a:t>
            </a:r>
            <a:r>
              <a:rPr lang="en-GB" dirty="0" smtClean="0"/>
              <a:t>depends on the quality of the documents </a:t>
            </a:r>
            <a:r>
              <a:rPr lang="en-GB" dirty="0" smtClean="0"/>
              <a:t>extracted from </a:t>
            </a:r>
            <a:r>
              <a:rPr lang="en-GB" dirty="0" smtClean="0"/>
              <a:t>blogs.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2C-E1CF-42E0-B847-EC9DE6F35931}" type="datetime1">
              <a:rPr lang="en-US" smtClean="0"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17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Abstract</a:t>
            </a:r>
          </a:p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The AMOD approach</a:t>
            </a:r>
          </a:p>
          <a:p>
            <a:r>
              <a:rPr lang="en-GB" dirty="0" smtClean="0"/>
              <a:t>Experiments</a:t>
            </a:r>
          </a:p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9AA2F-A3E8-405A-B0E2-E75420F2CAE5}" type="datetime1">
              <a:rPr lang="en-US" smtClean="0"/>
              <a:t>10/2/2009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8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Abstract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543956" cy="5000660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en-GB" dirty="0" smtClean="0"/>
              <a:t>The growing popularity of Web </a:t>
            </a:r>
            <a:r>
              <a:rPr lang="en-GB" dirty="0" smtClean="0"/>
              <a:t>2.0, documents </a:t>
            </a:r>
            <a:r>
              <a:rPr lang="en-GB" dirty="0" smtClean="0"/>
              <a:t>expressing opinions on different </a:t>
            </a:r>
            <a:r>
              <a:rPr lang="en-GB" dirty="0" smtClean="0"/>
              <a:t>topics</a:t>
            </a:r>
            <a:r>
              <a:rPr lang="en-GB" dirty="0" smtClean="0"/>
              <a:t>. </a:t>
            </a:r>
            <a:endParaRPr lang="en-GB" dirty="0" smtClean="0"/>
          </a:p>
          <a:p>
            <a:pPr>
              <a:lnSpc>
                <a:spcPct val="110000"/>
              </a:lnSpc>
            </a:pPr>
            <a:r>
              <a:rPr lang="en-GB" dirty="0" smtClean="0"/>
              <a:t>Researcher usually </a:t>
            </a:r>
            <a:r>
              <a:rPr lang="en-GB" dirty="0" smtClean="0"/>
              <a:t>consider opinions to be expressed </a:t>
            </a:r>
            <a:r>
              <a:rPr lang="en-GB" dirty="0" smtClean="0"/>
              <a:t>through adjectives</a:t>
            </a:r>
            <a:r>
              <a:rPr lang="en-GB" dirty="0" smtClean="0"/>
              <a:t>, </a:t>
            </a:r>
            <a:endParaRPr lang="en-GB" dirty="0" smtClean="0"/>
          </a:p>
          <a:p>
            <a:pPr>
              <a:lnSpc>
                <a:spcPct val="110000"/>
              </a:lnSpc>
            </a:pPr>
            <a:r>
              <a:rPr lang="en-GB" dirty="0" smtClean="0"/>
              <a:t>This paper proposed </a:t>
            </a:r>
            <a:r>
              <a:rPr lang="en-GB" dirty="0" smtClean="0"/>
              <a:t>a new approach focusing on two steps.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First</a:t>
            </a:r>
            <a:r>
              <a:rPr lang="en-GB" dirty="0" smtClean="0"/>
              <a:t>, </a:t>
            </a:r>
            <a:r>
              <a:rPr lang="en-GB" dirty="0" smtClean="0"/>
              <a:t>automatically extract a learning dataset for a </a:t>
            </a:r>
            <a:r>
              <a:rPr lang="en-GB" dirty="0" smtClean="0"/>
              <a:t>specific </a:t>
            </a:r>
            <a:r>
              <a:rPr lang="en-GB" dirty="0" smtClean="0"/>
              <a:t>domain from the Internet. </a:t>
            </a:r>
            <a:endParaRPr lang="en-GB" dirty="0" smtClean="0"/>
          </a:p>
          <a:p>
            <a:pPr lvl="1">
              <a:lnSpc>
                <a:spcPct val="110000"/>
              </a:lnSpc>
            </a:pPr>
            <a:r>
              <a:rPr lang="en-GB" dirty="0" smtClean="0"/>
              <a:t>Second, </a:t>
            </a:r>
            <a:r>
              <a:rPr lang="en-GB" dirty="0" smtClean="0"/>
              <a:t>from this </a:t>
            </a:r>
            <a:r>
              <a:rPr lang="en-GB" dirty="0" smtClean="0"/>
              <a:t>learning set, extract </a:t>
            </a:r>
            <a:r>
              <a:rPr lang="en-GB" dirty="0" smtClean="0"/>
              <a:t>the set of positive and negative adjectives </a:t>
            </a:r>
            <a:r>
              <a:rPr lang="en-GB" dirty="0" smtClean="0"/>
              <a:t>relevant </a:t>
            </a:r>
            <a:r>
              <a:rPr lang="en-GB" dirty="0" smtClean="0"/>
              <a:t>to the domain. </a:t>
            </a:r>
            <a:endParaRPr lang="en-GB" dirty="0" smtClean="0"/>
          </a:p>
          <a:p>
            <a:pPr>
              <a:lnSpc>
                <a:spcPct val="110000"/>
              </a:lnSpc>
            </a:pPr>
            <a:r>
              <a:rPr lang="en-GB" dirty="0" smtClean="0"/>
              <a:t>The </a:t>
            </a:r>
            <a:r>
              <a:rPr lang="en-GB" dirty="0" smtClean="0"/>
              <a:t>usefulness of </a:t>
            </a:r>
            <a:r>
              <a:rPr lang="en-GB" dirty="0" smtClean="0"/>
              <a:t>this </a:t>
            </a:r>
            <a:r>
              <a:rPr lang="en-GB" dirty="0" smtClean="0"/>
              <a:t>approach </a:t>
            </a:r>
            <a:r>
              <a:rPr lang="en-GB" dirty="0" smtClean="0"/>
              <a:t>was demonstrated </a:t>
            </a:r>
            <a:r>
              <a:rPr lang="en-GB" dirty="0" smtClean="0"/>
              <a:t>by experiments performed on real data.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2C-E1CF-42E0-B847-EC9DE6F35931}" type="datetime1">
              <a:rPr lang="en-US" smtClean="0"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Quratulain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472518" cy="438912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This paper consider </a:t>
            </a:r>
            <a:r>
              <a:rPr lang="en-GB" dirty="0" smtClean="0"/>
              <a:t>the case of documents giving </a:t>
            </a:r>
            <a:r>
              <a:rPr lang="en-GB" dirty="0" smtClean="0"/>
              <a:t>user’s opinions </a:t>
            </a:r>
            <a:r>
              <a:rPr lang="en-GB" dirty="0" smtClean="0"/>
              <a:t>about </a:t>
            </a:r>
            <a:r>
              <a:rPr lang="en-GB" dirty="0" smtClean="0"/>
              <a:t>a camera </a:t>
            </a:r>
            <a:r>
              <a:rPr lang="en-GB" dirty="0" smtClean="0"/>
              <a:t>or a </a:t>
            </a:r>
            <a:r>
              <a:rPr lang="en-GB" dirty="0" smtClean="0"/>
              <a:t>movie.</a:t>
            </a:r>
          </a:p>
          <a:p>
            <a:r>
              <a:rPr lang="en-GB" dirty="0" smtClean="0"/>
              <a:t>The approaches usually proposed try to </a:t>
            </a:r>
            <a:r>
              <a:rPr lang="en-GB" dirty="0" smtClean="0"/>
              <a:t>identify </a:t>
            </a:r>
            <a:r>
              <a:rPr lang="en-GB" dirty="0" smtClean="0"/>
              <a:t>positive or negative opinion features in order to </a:t>
            </a:r>
            <a:r>
              <a:rPr lang="en-GB" dirty="0" smtClean="0"/>
              <a:t>compile training </a:t>
            </a:r>
            <a:r>
              <a:rPr lang="en-GB" dirty="0" smtClean="0"/>
              <a:t>sets and then apply classification </a:t>
            </a:r>
            <a:r>
              <a:rPr lang="en-GB" dirty="0" smtClean="0"/>
              <a:t>algorithms so </a:t>
            </a:r>
            <a:r>
              <a:rPr lang="en-GB" dirty="0" smtClean="0"/>
              <a:t>as to automatically </a:t>
            </a:r>
            <a:r>
              <a:rPr lang="en-GB" dirty="0" smtClean="0"/>
              <a:t>classify </a:t>
            </a:r>
            <a:r>
              <a:rPr lang="en-GB" dirty="0" smtClean="0"/>
              <a:t>new documents extracted from </a:t>
            </a:r>
            <a:r>
              <a:rPr lang="en-GB" dirty="0" smtClean="0"/>
              <a:t>the Web.</a:t>
            </a:r>
          </a:p>
          <a:p>
            <a:r>
              <a:rPr lang="en-GB" dirty="0" smtClean="0"/>
              <a:t>However</a:t>
            </a:r>
            <a:r>
              <a:rPr lang="en-GB" dirty="0" smtClean="0"/>
              <a:t>, these </a:t>
            </a:r>
            <a:r>
              <a:rPr lang="en-GB" dirty="0" smtClean="0"/>
              <a:t>approaches </a:t>
            </a:r>
            <a:r>
              <a:rPr lang="en-GB" dirty="0" smtClean="0"/>
              <a:t>suffer from the following drawback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in </a:t>
            </a:r>
            <a:r>
              <a:rPr lang="en-GB" dirty="0" smtClean="0"/>
              <a:t>a </a:t>
            </a:r>
            <a:r>
              <a:rPr lang="en-GB" dirty="0" smtClean="0"/>
              <a:t>specific domain</a:t>
            </a:r>
            <a:r>
              <a:rPr lang="en-GB" dirty="0" smtClean="0"/>
              <a:t>, a given adjective may either not exist or have </a:t>
            </a:r>
            <a:r>
              <a:rPr lang="en-GB" dirty="0" smtClean="0"/>
              <a:t>a different </a:t>
            </a:r>
            <a:r>
              <a:rPr lang="en-GB" dirty="0" smtClean="0"/>
              <a:t>meaning from another domain.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2C-E1CF-42E0-B847-EC9DE6F35931}" type="datetime1">
              <a:rPr lang="en-US" smtClean="0"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Consider the </a:t>
            </a:r>
            <a:r>
              <a:rPr lang="en-GB" dirty="0" smtClean="0"/>
              <a:t>following </a:t>
            </a:r>
            <a:r>
              <a:rPr lang="en-GB" dirty="0" smtClean="0"/>
              <a:t>two sentences </a:t>
            </a:r>
            <a:endParaRPr lang="en-GB" dirty="0" smtClean="0"/>
          </a:p>
          <a:p>
            <a:pPr lvl="1"/>
            <a:r>
              <a:rPr lang="en-GB" dirty="0" smtClean="0"/>
              <a:t>”</a:t>
            </a:r>
            <a:r>
              <a:rPr lang="en-GB" dirty="0" smtClean="0"/>
              <a:t>The picture quality of this camera </a:t>
            </a:r>
            <a:r>
              <a:rPr lang="en-GB" dirty="0" smtClean="0"/>
              <a:t>is high</a:t>
            </a:r>
            <a:r>
              <a:rPr lang="en-GB" dirty="0" smtClean="0"/>
              <a:t>” and </a:t>
            </a:r>
            <a:endParaRPr lang="en-GB" dirty="0" smtClean="0"/>
          </a:p>
          <a:p>
            <a:pPr lvl="1"/>
            <a:r>
              <a:rPr lang="en-GB" dirty="0" smtClean="0"/>
              <a:t>”</a:t>
            </a:r>
            <a:r>
              <a:rPr lang="en-GB" dirty="0" smtClean="0"/>
              <a:t>The ceilings of the building are high”. </a:t>
            </a:r>
            <a:endParaRPr lang="en-GB" dirty="0" smtClean="0"/>
          </a:p>
          <a:p>
            <a:r>
              <a:rPr lang="en-GB" dirty="0" smtClean="0"/>
              <a:t>In the first one, the adjective </a:t>
            </a:r>
            <a:r>
              <a:rPr lang="en-GB" dirty="0" smtClean="0"/>
              <a:t>high is considered as positive. In the second </a:t>
            </a:r>
            <a:r>
              <a:rPr lang="en-GB" dirty="0" smtClean="0"/>
              <a:t>sentence, </a:t>
            </a:r>
            <a:r>
              <a:rPr lang="en-GB" dirty="0" smtClean="0"/>
              <a:t>the same </a:t>
            </a:r>
            <a:r>
              <a:rPr lang="en-GB" dirty="0" smtClean="0"/>
              <a:t>adjective is </a:t>
            </a:r>
            <a:r>
              <a:rPr lang="en-GB" dirty="0" smtClean="0"/>
              <a:t>neutral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This example shows that a given adjective </a:t>
            </a:r>
            <a:r>
              <a:rPr lang="en-GB" dirty="0" smtClean="0"/>
              <a:t>is highly </a:t>
            </a:r>
            <a:r>
              <a:rPr lang="en-GB" dirty="0" smtClean="0"/>
              <a:t>correlated to a particular </a:t>
            </a:r>
            <a:r>
              <a:rPr lang="en-GB" dirty="0" smtClean="0"/>
              <a:t>domain.</a:t>
            </a:r>
          </a:p>
          <a:p>
            <a:r>
              <a:rPr lang="en-GB" dirty="0" smtClean="0"/>
              <a:t>In the same </a:t>
            </a:r>
            <a:r>
              <a:rPr lang="en-GB" dirty="0" smtClean="0"/>
              <a:t>way, while </a:t>
            </a:r>
            <a:r>
              <a:rPr lang="en-GB" dirty="0" smtClean="0"/>
              <a:t>we may find that a chair is </a:t>
            </a:r>
            <a:r>
              <a:rPr lang="en-GB" dirty="0" smtClean="0"/>
              <a:t>comfortable</a:t>
            </a:r>
            <a:r>
              <a:rPr lang="en-GB" dirty="0" smtClean="0"/>
              <a:t>, such an </a:t>
            </a:r>
            <a:r>
              <a:rPr lang="en-GB" dirty="0" smtClean="0"/>
              <a:t>adjective </a:t>
            </a:r>
            <a:r>
              <a:rPr lang="en-GB" dirty="0" smtClean="0"/>
              <a:t>will never be used when talking about movies.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2C-E1CF-42E0-B847-EC9DE6F35931}" type="datetime1">
              <a:rPr lang="en-US" smtClean="0"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Paper Contribution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</a:t>
            </a:r>
            <a:r>
              <a:rPr lang="en-GB" dirty="0" smtClean="0"/>
              <a:t>this paper they try to </a:t>
            </a:r>
            <a:r>
              <a:rPr lang="en-GB" dirty="0" smtClean="0"/>
              <a:t>answer the following two questions:</a:t>
            </a:r>
          </a:p>
          <a:p>
            <a:pPr lvl="1"/>
            <a:r>
              <a:rPr lang="en-GB" dirty="0" smtClean="0"/>
              <a:t>Is it possible to automatically extract a training set </a:t>
            </a:r>
            <a:r>
              <a:rPr lang="en-GB" dirty="0" smtClean="0"/>
              <a:t>from the </a:t>
            </a:r>
            <a:r>
              <a:rPr lang="en-GB" dirty="0" smtClean="0"/>
              <a:t>Web for a particular domain? </a:t>
            </a:r>
            <a:r>
              <a:rPr lang="en-GB" dirty="0" smtClean="0"/>
              <a:t> and </a:t>
            </a:r>
          </a:p>
          <a:p>
            <a:pPr lvl="1"/>
            <a:r>
              <a:rPr lang="en-GB" dirty="0" smtClean="0"/>
              <a:t>How </a:t>
            </a:r>
            <a:r>
              <a:rPr lang="en-GB" dirty="0" smtClean="0"/>
              <a:t>can we </a:t>
            </a:r>
            <a:r>
              <a:rPr lang="en-GB" dirty="0" smtClean="0"/>
              <a:t>extract sets </a:t>
            </a:r>
            <a:r>
              <a:rPr lang="en-GB" dirty="0" smtClean="0"/>
              <a:t>of positive and negative adjectives?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2C-E1CF-42E0-B847-EC9DE6F35931}" type="datetime1">
              <a:rPr lang="en-US" smtClean="0"/>
              <a:t>10/2/2009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AMOD </a:t>
            </a:r>
            <a:r>
              <a:rPr lang="en-GB" dirty="0" smtClean="0"/>
              <a:t>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065024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The general process occurs in three main </a:t>
            </a:r>
            <a:r>
              <a:rPr lang="en-GB" dirty="0" smtClean="0"/>
              <a:t>phases:</a:t>
            </a:r>
          </a:p>
          <a:p>
            <a:pPr lvl="1"/>
            <a:r>
              <a:rPr lang="en-GB" dirty="0" smtClean="0"/>
              <a:t>Phase 1: Corpora Acquisition Learning Phase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Phase 2: Adjective Extraction </a:t>
            </a:r>
            <a:r>
              <a:rPr lang="en-GB" dirty="0" smtClean="0"/>
              <a:t>Phase</a:t>
            </a:r>
          </a:p>
          <a:p>
            <a:pPr lvl="1"/>
            <a:r>
              <a:rPr lang="en-GB" dirty="0" smtClean="0"/>
              <a:t>Phase 3: Classification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This paper focused </a:t>
            </a:r>
            <a:r>
              <a:rPr lang="en-GB" dirty="0" smtClean="0"/>
              <a:t>on the first two </a:t>
            </a:r>
            <a:r>
              <a:rPr lang="en-GB" dirty="0" smtClean="0"/>
              <a:t>phases.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2C-E1CF-42E0-B847-EC9DE6F35931}" type="datetime1">
              <a:rPr lang="en-US" smtClean="0"/>
              <a:t>10/2/2009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Quratulain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7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4143380"/>
            <a:ext cx="67818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>
            <a:noAutofit/>
          </a:bodyPr>
          <a:lstStyle/>
          <a:p>
            <a:r>
              <a:rPr lang="en-GB" sz="3600" dirty="0" smtClean="0"/>
              <a:t>Phase 1: Corpora acquisition learning Phase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43470"/>
          </a:xfrm>
        </p:spPr>
        <p:txBody>
          <a:bodyPr>
            <a:noAutofit/>
          </a:bodyPr>
          <a:lstStyle/>
          <a:p>
            <a:r>
              <a:rPr lang="en-GB" sz="1800" dirty="0" smtClean="0"/>
              <a:t>In order to identify relevant adjectives, we first focus </a:t>
            </a:r>
            <a:r>
              <a:rPr lang="en-GB" sz="1800" dirty="0" smtClean="0"/>
              <a:t>on the </a:t>
            </a:r>
            <a:r>
              <a:rPr lang="en-GB" sz="1800" dirty="0" smtClean="0"/>
              <a:t>automatic extraction of a training set for a specific </a:t>
            </a:r>
            <a:r>
              <a:rPr lang="en-GB" sz="1800" dirty="0" smtClean="0"/>
              <a:t>domain.</a:t>
            </a:r>
          </a:p>
          <a:p>
            <a:pPr>
              <a:buNone/>
            </a:pPr>
            <a:endParaRPr lang="en-GB" sz="1800" dirty="0" smtClean="0"/>
          </a:p>
          <a:p>
            <a:r>
              <a:rPr lang="en-GB" sz="1800" dirty="0" smtClean="0"/>
              <a:t>Consider two </a:t>
            </a:r>
            <a:r>
              <a:rPr lang="en-GB" sz="1800" dirty="0" smtClean="0"/>
              <a:t>sets P and N of seed </a:t>
            </a:r>
            <a:r>
              <a:rPr lang="en-GB" sz="1800" dirty="0" smtClean="0"/>
              <a:t>words with </a:t>
            </a:r>
            <a:r>
              <a:rPr lang="en-GB" sz="1800" dirty="0" smtClean="0"/>
              <a:t>positive and negative semantic orientations </a:t>
            </a:r>
            <a:r>
              <a:rPr lang="en-GB" sz="1800" dirty="0" smtClean="0"/>
              <a:t>respectively</a:t>
            </a:r>
          </a:p>
          <a:p>
            <a:pPr lvl="1"/>
            <a:r>
              <a:rPr lang="en-GB" sz="1600" dirty="0" smtClean="0"/>
              <a:t>P = { good, nice, excellent, positive, fortunate, correct </a:t>
            </a:r>
            <a:r>
              <a:rPr lang="en-GB" sz="1600" dirty="0" smtClean="0"/>
              <a:t>, superior</a:t>
            </a:r>
            <a:r>
              <a:rPr lang="en-GB" sz="1600" dirty="0" smtClean="0"/>
              <a:t>}</a:t>
            </a:r>
          </a:p>
          <a:p>
            <a:pPr lvl="1"/>
            <a:r>
              <a:rPr lang="en-GB" sz="1600" dirty="0" smtClean="0"/>
              <a:t>N = { bad, nasty, poor, negative, unfortunate, </a:t>
            </a:r>
            <a:r>
              <a:rPr lang="en-GB" sz="1600" dirty="0" smtClean="0"/>
              <a:t>wrong, inferior}</a:t>
            </a:r>
          </a:p>
          <a:p>
            <a:endParaRPr lang="en-GB" sz="1800" dirty="0" smtClean="0"/>
          </a:p>
          <a:p>
            <a:r>
              <a:rPr lang="en-GB" sz="1800" dirty="0" smtClean="0"/>
              <a:t>For </a:t>
            </a:r>
            <a:r>
              <a:rPr lang="en-GB" sz="1800" dirty="0" smtClean="0"/>
              <a:t>each seed word, </a:t>
            </a:r>
            <a:r>
              <a:rPr lang="en-GB" sz="1800" dirty="0" smtClean="0"/>
              <a:t>use </a:t>
            </a:r>
            <a:r>
              <a:rPr lang="en-GB" sz="1800" dirty="0" smtClean="0"/>
              <a:t>a search engine, entering a </a:t>
            </a:r>
            <a:r>
              <a:rPr lang="en-GB" sz="1800" dirty="0" smtClean="0"/>
              <a:t>request </a:t>
            </a:r>
            <a:r>
              <a:rPr lang="en-GB" sz="1800" dirty="0" smtClean="0"/>
              <a:t>specifying: </a:t>
            </a:r>
            <a:endParaRPr lang="en-GB" sz="1800" dirty="0" smtClean="0"/>
          </a:p>
          <a:p>
            <a:pPr lvl="1"/>
            <a:r>
              <a:rPr lang="en-GB" sz="1800" dirty="0" smtClean="0"/>
              <a:t>the </a:t>
            </a:r>
            <a:r>
              <a:rPr lang="en-GB" sz="1800" dirty="0" smtClean="0"/>
              <a:t>application domain d, the seed </a:t>
            </a:r>
            <a:r>
              <a:rPr lang="en-GB" sz="1800" dirty="0" smtClean="0"/>
              <a:t>word they are </a:t>
            </a:r>
            <a:r>
              <a:rPr lang="en-GB" sz="1800" dirty="0" smtClean="0"/>
              <a:t>looking for, and the words </a:t>
            </a:r>
            <a:r>
              <a:rPr lang="en-GB" sz="1800" dirty="0" smtClean="0"/>
              <a:t>they want </a:t>
            </a:r>
            <a:r>
              <a:rPr lang="en-GB" sz="1800" dirty="0" smtClean="0"/>
              <a:t>to avoid</a:t>
            </a:r>
            <a:r>
              <a:rPr lang="en-GB" sz="1800" dirty="0" smtClean="0"/>
              <a:t>.</a:t>
            </a:r>
          </a:p>
          <a:p>
            <a:endParaRPr lang="en-GB" sz="1800" dirty="0" smtClean="0"/>
          </a:p>
          <a:p>
            <a:r>
              <a:rPr lang="en-GB" sz="1800" dirty="0" smtClean="0"/>
              <a:t>For example</a:t>
            </a:r>
            <a:r>
              <a:rPr lang="en-GB" sz="1800" dirty="0" smtClean="0"/>
              <a:t>, using the search engine </a:t>
            </a:r>
            <a:r>
              <a:rPr lang="en-GB" sz="1800" dirty="0" smtClean="0"/>
              <a:t>Google, request </a:t>
            </a:r>
            <a:r>
              <a:rPr lang="en-GB" sz="1800" dirty="0" smtClean="0"/>
              <a:t>is sent </a:t>
            </a:r>
            <a:endParaRPr lang="en-GB" sz="1800" dirty="0" smtClean="0"/>
          </a:p>
          <a:p>
            <a:pPr lvl="1"/>
            <a:r>
              <a:rPr lang="en-GB" sz="1600" dirty="0" smtClean="0"/>
              <a:t>”+opinion </a:t>
            </a:r>
            <a:r>
              <a:rPr lang="en-GB" sz="1600" dirty="0" smtClean="0"/>
              <a:t>+review +movies +good -bad -nasty -poor -negative </a:t>
            </a:r>
            <a:r>
              <a:rPr lang="en-GB" sz="1600" dirty="0" smtClean="0"/>
              <a:t>-unfortunate </a:t>
            </a:r>
            <a:r>
              <a:rPr lang="en-GB" sz="1600" dirty="0" smtClean="0"/>
              <a:t>-wrong -inferior</a:t>
            </a:r>
            <a:r>
              <a:rPr lang="en-GB" sz="1600" dirty="0" smtClean="0"/>
              <a:t>”.</a:t>
            </a:r>
            <a:r>
              <a:rPr lang="en-GB" sz="1600" dirty="0" smtClean="0"/>
              <a:t> </a:t>
            </a:r>
            <a:endParaRPr lang="en-GB" sz="1600" dirty="0" smtClean="0"/>
          </a:p>
          <a:p>
            <a:endParaRPr lang="en-GB" sz="1800" dirty="0" smtClean="0"/>
          </a:p>
          <a:p>
            <a:pPr lvl="1"/>
            <a:endParaRPr lang="en-GB" sz="1600" dirty="0" smtClean="0"/>
          </a:p>
          <a:p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2C-E1CF-42E0-B847-EC9DE6F35931}" type="datetime1">
              <a:rPr lang="en-US" smtClean="0"/>
              <a:t>10/2/2009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Quratulain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>
            <a:noAutofit/>
          </a:bodyPr>
          <a:lstStyle/>
          <a:p>
            <a:r>
              <a:rPr lang="en-GB" sz="3600" dirty="0" smtClean="0"/>
              <a:t>Phase 1: Corpora acquisition learning Phase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857784"/>
          </a:xfrm>
        </p:spPr>
        <p:txBody>
          <a:bodyPr>
            <a:normAutofit/>
          </a:bodyPr>
          <a:lstStyle/>
          <a:p>
            <a:r>
              <a:rPr lang="en-GB" sz="2900" dirty="0" smtClean="0"/>
              <a:t>The results given by this request will be documents giving opinions about cinema containing the word good.</a:t>
            </a:r>
          </a:p>
          <a:p>
            <a:endParaRPr lang="en-GB" sz="2800" dirty="0" smtClean="0"/>
          </a:p>
          <a:p>
            <a:r>
              <a:rPr lang="en-GB" sz="2800" dirty="0" smtClean="0"/>
              <a:t>Therefore, for each positive seed word in a given domain, we automatically collect K documents in which none of the negative adjective set appears. </a:t>
            </a:r>
          </a:p>
          <a:p>
            <a:endParaRPr lang="en-GB" sz="2800" dirty="0" smtClean="0"/>
          </a:p>
          <a:p>
            <a:r>
              <a:rPr lang="en-GB" sz="2800" dirty="0" smtClean="0"/>
              <a:t>This operation generates 14 learning corpora: 7 positive and 7 negative.</a:t>
            </a:r>
            <a:endParaRPr lang="en-GB" sz="7200" dirty="0" smtClean="0"/>
          </a:p>
          <a:p>
            <a:endParaRPr lang="en-GB" dirty="0" smtClean="0"/>
          </a:p>
          <a:p>
            <a:pPr lvl="1"/>
            <a:endParaRPr lang="en-GB" sz="2400" dirty="0" smtClean="0"/>
          </a:p>
          <a:p>
            <a:endParaRPr lang="en-GB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2C-E1CF-42E0-B847-EC9DE6F35931}" type="datetime1">
              <a:rPr lang="en-US" smtClean="0"/>
              <a:t>10/2/2009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Quratulain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B6A09-1944-4E21-92E1-4AD547530B1B}" type="slidenum">
              <a:rPr lang="en-GB" smtClean="0"/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270</TotalTime>
  <Words>1280</Words>
  <Application>Microsoft Office PowerPoint</Application>
  <PresentationFormat>On-screen Show (4:3)</PresentationFormat>
  <Paragraphs>173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Web Opinion Mining: How to extract opinions from blogs?</vt:lpstr>
      <vt:lpstr>Outline</vt:lpstr>
      <vt:lpstr> Abstract</vt:lpstr>
      <vt:lpstr>Introduction</vt:lpstr>
      <vt:lpstr>Introduction</vt:lpstr>
      <vt:lpstr>Paper Contribution</vt:lpstr>
      <vt:lpstr>The AMOD approach</vt:lpstr>
      <vt:lpstr>Phase 1: Corpora acquisition learning Phase</vt:lpstr>
      <vt:lpstr>Phase 1: Corpora acquisition learning Phase</vt:lpstr>
      <vt:lpstr>Phase 2: Adjective extraction pahse</vt:lpstr>
      <vt:lpstr>Pre-processing</vt:lpstr>
      <vt:lpstr>Pre-processing</vt:lpstr>
      <vt:lpstr>Filtering step</vt:lpstr>
      <vt:lpstr>Phase 3: Classification</vt:lpstr>
      <vt:lpstr>Experiment</vt:lpstr>
      <vt:lpstr>Experiment</vt:lpstr>
      <vt:lpstr>Conclusion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Opinion Mining: How to extract opinions from blogs?</dc:title>
  <dc:creator>qrajput</dc:creator>
  <cp:lastModifiedBy>qrajput</cp:lastModifiedBy>
  <cp:revision>17</cp:revision>
  <dcterms:created xsi:type="dcterms:W3CDTF">2009-10-02T09:13:03Z</dcterms:created>
  <dcterms:modified xsi:type="dcterms:W3CDTF">2009-10-02T13:43:49Z</dcterms:modified>
</cp:coreProperties>
</file>